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8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Anybody SemiBold"/>
      <p:regular r:id="rId42"/>
      <p:bold r:id="rId43"/>
      <p:italic r:id="rId44"/>
      <p:boldItalic r:id="rId45"/>
    </p:embeddedFont>
    <p:embeddedFont>
      <p:font typeface="Work Sans"/>
      <p:regular r:id="rId46"/>
      <p:bold r:id="rId47"/>
      <p:italic r:id="rId48"/>
      <p:boldItalic r:id="rId49"/>
    </p:embeddedFont>
    <p:embeddedFont>
      <p:font typeface="Work Sans SemiBold"/>
      <p:regular r:id="rId50"/>
      <p:bold r:id="rId51"/>
      <p:italic r:id="rId52"/>
      <p:boldItalic r:id="rId53"/>
    </p:embeddedFont>
    <p:embeddedFont>
      <p:font typeface="Work Sans Light"/>
      <p:regular r:id="rId54"/>
      <p:bold r:id="rId55"/>
      <p:italic r:id="rId56"/>
      <p:boldItalic r:id="rId57"/>
    </p:embeddedFont>
    <p:embeddedFont>
      <p:font typeface="Anybody Medium"/>
      <p:regular r:id="rId58"/>
      <p:bold r:id="rId59"/>
      <p:italic r:id="rId60"/>
      <p:boldItalic r:id="rId61"/>
    </p:embeddedFont>
    <p:embeddedFont>
      <p:font typeface="Anybody"/>
      <p:regular r:id="rId62"/>
      <p:bold r:id="rId63"/>
      <p:italic r:id="rId64"/>
      <p:boldItalic r:id="rId65"/>
    </p:embeddedFont>
    <p:embeddedFont>
      <p:font typeface="Anybody ExtraBold"/>
      <p:bold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Lato Light"/>
      <p:regular r:id="rId72"/>
      <p:bold r:id="rId73"/>
      <p:italic r:id="rId74"/>
      <p:boldItalic r:id="rId75"/>
    </p:embeddedFont>
    <p:embeddedFont>
      <p:font typeface="Work Sans Medium"/>
      <p:regular r:id="rId76"/>
      <p:bold r:id="rId77"/>
      <p:italic r:id="rId78"/>
      <p:boldItalic r:id="rId79"/>
    </p:embeddedFont>
    <p:embeddedFont>
      <p:font typeface="Inter Medium"/>
      <p:regular r:id="rId80"/>
      <p:bold r:id="rId81"/>
    </p:embeddedFont>
    <p:embeddedFont>
      <p:font typeface="Anybody Black"/>
      <p:bold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4" roundtripDataSignature="AMtx7mhRMMH8lA2RlNW5Cfo5Xgz2Poou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customschemas.google.com/relationships/presentationmetadata" Target="metadata"/><Relationship Id="rId83" Type="http://schemas.openxmlformats.org/officeDocument/2006/relationships/font" Target="fonts/AnybodyBlack-boldItalic.fntdata"/><Relationship Id="rId42" Type="http://schemas.openxmlformats.org/officeDocument/2006/relationships/font" Target="fonts/AnybodySemiBold-regular.fntdata"/><Relationship Id="rId41" Type="http://schemas.openxmlformats.org/officeDocument/2006/relationships/slide" Target="slides/slide34.xml"/><Relationship Id="rId44" Type="http://schemas.openxmlformats.org/officeDocument/2006/relationships/font" Target="fonts/AnybodySemiBold-italic.fntdata"/><Relationship Id="rId43" Type="http://schemas.openxmlformats.org/officeDocument/2006/relationships/font" Target="fonts/AnybodySemiBold-bold.fntdata"/><Relationship Id="rId46" Type="http://schemas.openxmlformats.org/officeDocument/2006/relationships/font" Target="fonts/WorkSans-regular.fntdata"/><Relationship Id="rId45" Type="http://schemas.openxmlformats.org/officeDocument/2006/relationships/font" Target="fonts/AnybodySemiBold-boldItalic.fntdata"/><Relationship Id="rId80" Type="http://schemas.openxmlformats.org/officeDocument/2006/relationships/font" Target="fonts/InterMedium-regular.fntdata"/><Relationship Id="rId82" Type="http://schemas.openxmlformats.org/officeDocument/2006/relationships/font" Target="fonts/AnybodyBlack-bold.fntdata"/><Relationship Id="rId81" Type="http://schemas.openxmlformats.org/officeDocument/2006/relationships/font" Target="fonts/Inter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-italic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Light-bold.fntdata"/><Relationship Id="rId72" Type="http://schemas.openxmlformats.org/officeDocument/2006/relationships/font" Target="fonts/LatoLight-regular.fntdata"/><Relationship Id="rId31" Type="http://schemas.openxmlformats.org/officeDocument/2006/relationships/slide" Target="slides/slide24.xml"/><Relationship Id="rId75" Type="http://schemas.openxmlformats.org/officeDocument/2006/relationships/font" Target="fonts/Lato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LatoLight-italic.fntdata"/><Relationship Id="rId33" Type="http://schemas.openxmlformats.org/officeDocument/2006/relationships/slide" Target="slides/slide26.xml"/><Relationship Id="rId77" Type="http://schemas.openxmlformats.org/officeDocument/2006/relationships/font" Target="fonts/WorkSansMedium-bold.fntdata"/><Relationship Id="rId32" Type="http://schemas.openxmlformats.org/officeDocument/2006/relationships/slide" Target="slides/slide25.xml"/><Relationship Id="rId76" Type="http://schemas.openxmlformats.org/officeDocument/2006/relationships/font" Target="fonts/WorkSansMedium-regular.fntdata"/><Relationship Id="rId35" Type="http://schemas.openxmlformats.org/officeDocument/2006/relationships/slide" Target="slides/slide28.xml"/><Relationship Id="rId79" Type="http://schemas.openxmlformats.org/officeDocument/2006/relationships/font" Target="fonts/WorkSans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WorkSansMedium-italic.fntdata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nybody-regular.fntdata"/><Relationship Id="rId61" Type="http://schemas.openxmlformats.org/officeDocument/2006/relationships/font" Target="fonts/AnybodyMedium-boldItalic.fntdata"/><Relationship Id="rId20" Type="http://schemas.openxmlformats.org/officeDocument/2006/relationships/slide" Target="slides/slide13.xml"/><Relationship Id="rId64" Type="http://schemas.openxmlformats.org/officeDocument/2006/relationships/font" Target="fonts/Anybody-italic.fntdata"/><Relationship Id="rId63" Type="http://schemas.openxmlformats.org/officeDocument/2006/relationships/font" Target="fonts/Anybody-bold.fntdata"/><Relationship Id="rId22" Type="http://schemas.openxmlformats.org/officeDocument/2006/relationships/slide" Target="slides/slide15.xml"/><Relationship Id="rId66" Type="http://schemas.openxmlformats.org/officeDocument/2006/relationships/font" Target="fonts/AnybodyExtraBold-bold.fntdata"/><Relationship Id="rId21" Type="http://schemas.openxmlformats.org/officeDocument/2006/relationships/slide" Target="slides/slide14.xml"/><Relationship Id="rId65" Type="http://schemas.openxmlformats.org/officeDocument/2006/relationships/font" Target="fonts/Anybody-boldItalic.fntdata"/><Relationship Id="rId24" Type="http://schemas.openxmlformats.org/officeDocument/2006/relationships/slide" Target="slides/slide17.xml"/><Relationship Id="rId68" Type="http://schemas.openxmlformats.org/officeDocument/2006/relationships/font" Target="fonts/Lato-regular.fntdata"/><Relationship Id="rId23" Type="http://schemas.openxmlformats.org/officeDocument/2006/relationships/slide" Target="slides/slide16.xml"/><Relationship Id="rId67" Type="http://schemas.openxmlformats.org/officeDocument/2006/relationships/font" Target="fonts/AnybodyExtraBold-boldItalic.fntdata"/><Relationship Id="rId60" Type="http://schemas.openxmlformats.org/officeDocument/2006/relationships/font" Target="fonts/AnybodyMedium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SemiBold-bold.fntdata"/><Relationship Id="rId50" Type="http://schemas.openxmlformats.org/officeDocument/2006/relationships/font" Target="fonts/WorkSansSemiBold-regular.fntdata"/><Relationship Id="rId53" Type="http://schemas.openxmlformats.org/officeDocument/2006/relationships/font" Target="fonts/WorkSansSemiBold-boldItalic.fntdata"/><Relationship Id="rId52" Type="http://schemas.openxmlformats.org/officeDocument/2006/relationships/font" Target="fonts/WorkSansSemiBold-italic.fntdata"/><Relationship Id="rId11" Type="http://schemas.openxmlformats.org/officeDocument/2006/relationships/slide" Target="slides/slide4.xml"/><Relationship Id="rId55" Type="http://schemas.openxmlformats.org/officeDocument/2006/relationships/font" Target="fonts/WorkSansLight-bold.fntdata"/><Relationship Id="rId10" Type="http://schemas.openxmlformats.org/officeDocument/2006/relationships/slide" Target="slides/slide3.xml"/><Relationship Id="rId54" Type="http://schemas.openxmlformats.org/officeDocument/2006/relationships/font" Target="fonts/WorkSansLight-regular.fntdata"/><Relationship Id="rId13" Type="http://schemas.openxmlformats.org/officeDocument/2006/relationships/slide" Target="slides/slide6.xml"/><Relationship Id="rId57" Type="http://schemas.openxmlformats.org/officeDocument/2006/relationships/font" Target="fonts/WorkSa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WorkSansLight-italic.fntdata"/><Relationship Id="rId15" Type="http://schemas.openxmlformats.org/officeDocument/2006/relationships/slide" Target="slides/slide8.xml"/><Relationship Id="rId59" Type="http://schemas.openxmlformats.org/officeDocument/2006/relationships/font" Target="fonts/AnybodyMedium-bold.fntdata"/><Relationship Id="rId14" Type="http://schemas.openxmlformats.org/officeDocument/2006/relationships/slide" Target="slides/slide7.xml"/><Relationship Id="rId58" Type="http://schemas.openxmlformats.org/officeDocument/2006/relationships/font" Target="fonts/Anybody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72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3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" name="Google Shape;123;p73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73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7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79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8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108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10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10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1" name="Google Shape;161;p11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1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11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1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113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11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" name="Google Shape;176;p11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5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115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1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2" name="Google Shape;182;p11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5" name="Google Shape;185;p11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7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9" name="Google Shape;189;p11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20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99" name="Google Shape;199;p120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8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8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56" name="Google Shape;25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93"/>
          <p:cNvPicPr preferRelativeResize="0"/>
          <p:nvPr/>
        </p:nvPicPr>
        <p:blipFill rotWithShape="1">
          <a:blip r:embed="rId2">
            <a:alphaModFix/>
          </a:blip>
          <a:srcRect b="0" l="0" r="44291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94"/>
          <p:cNvPicPr preferRelativeResize="0"/>
          <p:nvPr/>
        </p:nvPicPr>
        <p:blipFill rotWithShape="1">
          <a:blip r:embed="rId2">
            <a:alphaModFix/>
          </a:blip>
          <a:srcRect b="0" l="0" r="44291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4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94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72" name="Google Shape;272;p94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73" name="Google Shape;273;p94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94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5" name="Google Shape;275;p94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6" name="Google Shape;276;p94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77" name="Google Shape;277;p94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78" name="Google Shape;278;p94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94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0" name="Google Shape;280;p94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1" name="Google Shape;281;p94"/>
          <p:cNvGrpSpPr/>
          <p:nvPr/>
        </p:nvGrpSpPr>
        <p:grpSpPr>
          <a:xfrm>
            <a:off x="5051192" y="2020188"/>
            <a:ext cx="299175" cy="1645287"/>
            <a:chOff x="4773717" y="2020188"/>
            <a:chExt cx="299175" cy="1645287"/>
          </a:xfrm>
        </p:grpSpPr>
        <p:grpSp>
          <p:nvGrpSpPr>
            <p:cNvPr id="282" name="Google Shape;282;p94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83" name="Google Shape;283;p94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94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5" name="Google Shape;285;p94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6" name="Google Shape;286;p94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87" name="Google Shape;287;p94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88" name="Google Shape;288;p94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94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0" name="Google Shape;290;p94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91" name="Google Shape;2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95"/>
          <p:cNvPicPr preferRelativeResize="0"/>
          <p:nvPr/>
        </p:nvPicPr>
        <p:blipFill rotWithShape="1">
          <a:blip r:embed="rId2">
            <a:alphaModFix/>
          </a:blip>
          <a:srcRect b="0" l="0" r="44291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95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95" name="Google Shape;295;p95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96" name="Google Shape;296;p95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95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8" name="Google Shape;298;p95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9" name="Google Shape;299;p95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300" name="Google Shape;300;p95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301" name="Google Shape;301;p95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95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03" name="Google Shape;303;p95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4" name="Google Shape;304;p95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305" name="Google Shape;305;p95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306" name="Google Shape;306;p95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95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08" name="Google Shape;308;p95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9" name="Google Shape;309;p95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310" name="Google Shape;310;p95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311" name="Google Shape;311;p95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95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3" name="Google Shape;313;p95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4" name="Google Shape;31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8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" name="Google Shape;35;p48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" name="Google Shape;36;p48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10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jp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53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57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58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59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356" name="Google Shape;356;p1"/>
          <p:cNvSpPr txBox="1"/>
          <p:nvPr/>
        </p:nvSpPr>
        <p:spPr>
          <a:xfrm>
            <a:off x="3942650" y="1600050"/>
            <a:ext cx="5201400" cy="7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i="0" sz="41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7" name="Google Shape;357;p1"/>
          <p:cNvSpPr txBox="1"/>
          <p:nvPr/>
        </p:nvSpPr>
        <p:spPr>
          <a:xfrm>
            <a:off x="4152613" y="2140800"/>
            <a:ext cx="4771800" cy="16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0"/>
          <p:cNvSpPr/>
          <p:nvPr/>
        </p:nvSpPr>
        <p:spPr>
          <a:xfrm rot="1562">
            <a:off x="4035900" y="1139850"/>
            <a:ext cx="4622700" cy="9987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Colección de datos almacenados de forma coherente y permanente.</a:t>
            </a:r>
            <a:endParaRPr b="0" i="0" sz="1800" u="none" cap="none" strike="noStrike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33" name="Google Shape;433;p10"/>
          <p:cNvSpPr/>
          <p:nvPr/>
        </p:nvSpPr>
        <p:spPr>
          <a:xfrm rot="-235">
            <a:off x="4274500" y="3287914"/>
            <a:ext cx="4384200" cy="904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Provienen de entidades, objetos o hechos de la realidad.</a:t>
            </a:r>
            <a:endParaRPr b="0" i="0" sz="17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4" name="Google Shape;434;p10"/>
          <p:cNvSpPr txBox="1"/>
          <p:nvPr/>
        </p:nvSpPr>
        <p:spPr>
          <a:xfrm>
            <a:off x="736275" y="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6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¿Qué son?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5" name="Google Shape;4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21800"/>
            <a:ext cx="3699899" cy="36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 entidad-relación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2"/>
          <p:cNvSpPr txBox="1"/>
          <p:nvPr/>
        </p:nvSpPr>
        <p:spPr>
          <a:xfrm>
            <a:off x="845500" y="931150"/>
            <a:ext cx="675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Para modelar la realidad y traducirla en estructuras…</a:t>
            </a:r>
            <a:endParaRPr b="1" i="0" sz="23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46" name="Google Shape;446;p12"/>
          <p:cNvGrpSpPr/>
          <p:nvPr/>
        </p:nvGrpSpPr>
        <p:grpSpPr>
          <a:xfrm>
            <a:off x="548640" y="1920240"/>
            <a:ext cx="7631910" cy="869100"/>
            <a:chOff x="548640" y="1920240"/>
            <a:chExt cx="7631910" cy="869100"/>
          </a:xfrm>
        </p:grpSpPr>
        <p:sp>
          <p:nvSpPr>
            <p:cNvPr id="447" name="Google Shape;447;p12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" name="Google Shape;448;p12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49" name="Google Shape;449;p12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Se usa el modelo de ENTIDAD-RELACIÓN.</a:t>
                </a:r>
                <a:endParaRPr b="1" i="0" sz="1800" u="none" cap="none" strike="noStrike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50" name="Google Shape;450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1" name="Google Shape;451;p12"/>
          <p:cNvGrpSpPr/>
          <p:nvPr/>
        </p:nvGrpSpPr>
        <p:grpSpPr>
          <a:xfrm>
            <a:off x="548640" y="1920240"/>
            <a:ext cx="7631910" cy="869100"/>
            <a:chOff x="548640" y="1920240"/>
            <a:chExt cx="7631910" cy="869100"/>
          </a:xfrm>
        </p:grpSpPr>
        <p:sp>
          <p:nvSpPr>
            <p:cNvPr id="452" name="Google Shape;452;p12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12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54" name="Google Shape;454;p12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Se usa el modelo de </a:t>
                </a:r>
                <a:r>
                  <a:rPr b="1" i="0" lang="en" sz="1800" u="none" cap="none" strike="noStrike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ENTIDAD-RELACIÓN</a:t>
                </a: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b="1" i="0" sz="1800" u="none" cap="none" strike="noStrike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55" name="Google Shape;455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6" name="Google Shape;456;p12"/>
          <p:cNvGrpSpPr/>
          <p:nvPr/>
        </p:nvGrpSpPr>
        <p:grpSpPr>
          <a:xfrm>
            <a:off x="548640" y="2571740"/>
            <a:ext cx="7631910" cy="869100"/>
            <a:chOff x="548640" y="1920240"/>
            <a:chExt cx="7631910" cy="869100"/>
          </a:xfrm>
        </p:grpSpPr>
        <p:sp>
          <p:nvSpPr>
            <p:cNvPr id="457" name="Google Shape;457;p12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12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59" name="Google Shape;459;p12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Para construirlo se basa en el relevamiento del modelo de negocios de la organización a través de </a:t>
                </a:r>
                <a:r>
                  <a:rPr b="1" i="0" lang="en" sz="1800" u="none" cap="none" strike="noStrike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entidades</a:t>
                </a: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, </a:t>
                </a:r>
                <a:r>
                  <a:rPr b="1" i="0" lang="en" sz="1800" u="none" cap="none" strike="noStrike">
                    <a:solidFill>
                      <a:schemeClr val="dk1"/>
                    </a:solidFill>
                    <a:highlight>
                      <a:srgbClr val="FFFF00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atributos</a:t>
                </a: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 y </a:t>
                </a:r>
                <a:r>
                  <a:rPr b="1" i="0" lang="en" sz="1800" u="none" cap="none" strike="noStrike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relaciones</a:t>
                </a: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b="0" i="0" sz="1800" u="none" cap="none" strike="noStrike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b="1" i="0" sz="1800" u="none" cap="none" strike="noStrike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60" name="Google Shape;460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3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Relaciones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/>
          <p:nvPr/>
        </p:nvSpPr>
        <p:spPr>
          <a:xfrm rot="1562">
            <a:off x="4035900" y="1139850"/>
            <a:ext cx="4622700" cy="9987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Primary key:</a:t>
            </a:r>
            <a:r>
              <a:rPr b="0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única e inequívoca a un elemento (registro) de la entidad.</a:t>
            </a:r>
            <a:endParaRPr b="0" i="0" sz="1800" u="none" cap="none" strike="noStrike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73" name="Google Shape;473;p14"/>
          <p:cNvSpPr/>
          <p:nvPr/>
        </p:nvSpPr>
        <p:spPr>
          <a:xfrm rot="-235">
            <a:off x="4274500" y="3053937"/>
            <a:ext cx="4384200" cy="1138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Foreing key:</a:t>
            </a:r>
            <a:r>
              <a:rPr b="0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es una</a:t>
            </a:r>
            <a:r>
              <a:rPr b="1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primary key</a:t>
            </a:r>
            <a:r>
              <a:rPr b="0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en otra tabla. Hace referencia a los valores relacionados de otra entidad.</a:t>
            </a:r>
            <a:endParaRPr b="0" i="0" sz="17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219575" y="2055050"/>
            <a:ext cx="3385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6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Se representa mediante dos elementos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Tipos de relaciones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/>
          <p:nvPr/>
        </p:nvSpPr>
        <p:spPr>
          <a:xfrm>
            <a:off x="751500" y="3734325"/>
            <a:ext cx="83925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Las relaciones pueden ser 1-1 (uno a uno), 1-M ( uno a muchos), N-M (mucho a muchos), lo que se denomina cardinalidad.</a:t>
            </a:r>
            <a:endParaRPr b="0" i="0" sz="20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85" name="Google Shape;4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750" y="931225"/>
            <a:ext cx="4730451" cy="31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Introducción a SQL</a:t>
            </a:r>
            <a:endParaRPr b="1" i="0" sz="5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¿Qué es SQL?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6" name="Google Shape;496;p18"/>
          <p:cNvSpPr/>
          <p:nvPr/>
        </p:nvSpPr>
        <p:spPr>
          <a:xfrm>
            <a:off x="548640" y="1920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963450" y="1920240"/>
            <a:ext cx="721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SQL por sus siglas en inglés significa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01"/>
                </a:highlight>
                <a:latin typeface="Work Sans"/>
                <a:ea typeface="Work Sans"/>
                <a:cs typeface="Work Sans"/>
                <a:sym typeface="Work Sans"/>
              </a:rPr>
              <a:t>Lenguaje de Consulta Estructurada </a:t>
            </a: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(Structured Query Language).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Lenguaje diseñado para interactuar con las bases de datos relacionales. SQL se subdivide a su vez entre distintos tipos de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01"/>
                </a:highlight>
                <a:latin typeface="Work Sans"/>
                <a:ea typeface="Work Sans"/>
                <a:cs typeface="Work Sans"/>
                <a:sym typeface="Work Sans"/>
              </a:rPr>
              <a:t>sublenguajes</a:t>
            </a: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como DDL, DML, DCL y TCL.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8" name="Google Shape;4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1969119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8"/>
          <p:cNvSpPr txBox="1"/>
          <p:nvPr/>
        </p:nvSpPr>
        <p:spPr>
          <a:xfrm>
            <a:off x="644750" y="4514150"/>
            <a:ext cx="7439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1" name="Google Shape;501;p18"/>
          <p:cNvSpPr/>
          <p:nvPr/>
        </p:nvSpPr>
        <p:spPr>
          <a:xfrm>
            <a:off x="556165" y="2742365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09" y="2791244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9"/>
          <p:cNvSpPr/>
          <p:nvPr/>
        </p:nvSpPr>
        <p:spPr>
          <a:xfrm rot="1616">
            <a:off x="446250" y="1550625"/>
            <a:ext cx="38283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DDL: Data Definition Lenguage</a:t>
            </a:r>
            <a:endParaRPr b="0" i="0" sz="1800" u="none" cap="none" strike="noStrike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510" name="Google Shape;510;p19"/>
          <p:cNvSpPr/>
          <p:nvPr/>
        </p:nvSpPr>
        <p:spPr>
          <a:xfrm rot="-259">
            <a:off x="4990750" y="1549866"/>
            <a:ext cx="3981000" cy="705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DML: Data Manipulation Language</a:t>
            </a:r>
            <a:endParaRPr b="0" i="0" sz="1700" u="none" cap="none" strike="noStrike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1" name="Google Shape;511;p19"/>
          <p:cNvSpPr txBox="1"/>
          <p:nvPr/>
        </p:nvSpPr>
        <p:spPr>
          <a:xfrm>
            <a:off x="736275" y="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6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Sublenguajes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2" name="Google Shape;512;p19"/>
          <p:cNvSpPr/>
          <p:nvPr/>
        </p:nvSpPr>
        <p:spPr>
          <a:xfrm rot="1616">
            <a:off x="446250" y="3229650"/>
            <a:ext cx="38283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DCL: Data Control Language</a:t>
            </a:r>
            <a:endParaRPr b="0" i="0" sz="1800" u="none" cap="none" strike="noStrike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513" name="Google Shape;513;p19"/>
          <p:cNvSpPr/>
          <p:nvPr/>
        </p:nvSpPr>
        <p:spPr>
          <a:xfrm rot="1476">
            <a:off x="4885150" y="3229550"/>
            <a:ext cx="41922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TCL: Transaction Control languaje</a:t>
            </a:r>
            <a:endParaRPr b="0" i="0" sz="1800" u="none" cap="none" strike="noStrike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b="0"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64" name="Google Shape;364;p2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b="0" i="0" lang="en" sz="2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Modelos relacionales</a:t>
            </a:r>
            <a:endParaRPr b="0" i="0" sz="2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b="0" i="0" lang="en" sz="2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Introducción a SQL</a:t>
            </a:r>
            <a:endParaRPr b="0" i="0" sz="2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b="0" i="0" lang="en" sz="2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Introducción a bases de datos</a:t>
            </a:r>
            <a:endParaRPr b="0" i="0" sz="2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5" name="Google Shape;365;p2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2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367" name="Google Shape;367;p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Google Shape;370;p2"/>
          <p:cNvPicPr preferRelativeResize="0"/>
          <p:nvPr/>
        </p:nvPicPr>
        <p:blipFill rotWithShape="1">
          <a:blip r:embed="rId4">
            <a:alphaModFix amt="96000"/>
          </a:blip>
          <a:srcRect b="0" l="0" r="0" t="0"/>
          <a:stretch/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DDL: Data Definition Lenguage</a:t>
            </a:r>
            <a:endParaRPr b="1" i="0" sz="4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548640" y="1920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0"/>
          <p:cNvSpPr txBox="1"/>
          <p:nvPr/>
        </p:nvSpPr>
        <p:spPr>
          <a:xfrm>
            <a:off x="963450" y="1920240"/>
            <a:ext cx="721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Sentencias que permiten definir la estructura de una base de datos, esta estructura está compuesta por “objetos” (no confundir con POO en Python).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1" name="Google Shape;5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1969119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/>
        </p:nvSpPr>
        <p:spPr>
          <a:xfrm>
            <a:off x="644750" y="4514150"/>
            <a:ext cx="7439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556153" y="32171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72" y="3268319"/>
            <a:ext cx="354971" cy="35497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0"/>
          <p:cNvSpPr txBox="1"/>
          <p:nvPr/>
        </p:nvSpPr>
        <p:spPr>
          <a:xfrm>
            <a:off x="963450" y="3115825"/>
            <a:ext cx="8126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Los tipos de objetos que se pueden generar son: bases de datos, tablas, vistas, procedimientos.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963450" y="4102250"/>
            <a:ext cx="81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acciones que se pueden ejecutar son: crear, modificar, eliminar.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556165" y="4102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4153369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i="0" sz="4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5" name="Google Shape;535;p21"/>
          <p:cNvPicPr preferRelativeResize="0"/>
          <p:nvPr/>
        </p:nvPicPr>
        <p:blipFill rotWithShape="1">
          <a:blip r:embed="rId3">
            <a:alphaModFix/>
          </a:blip>
          <a:srcRect b="0" l="1999" r="0" t="1960"/>
          <a:stretch/>
        </p:blipFill>
        <p:spPr>
          <a:xfrm>
            <a:off x="403225" y="1937425"/>
            <a:ext cx="8662099" cy="20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Tablas</a:t>
            </a:r>
            <a:endParaRPr b="1" i="0" sz="4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1" name="Google Shape;541;p22"/>
          <p:cNvPicPr preferRelativeResize="0"/>
          <p:nvPr/>
        </p:nvPicPr>
        <p:blipFill rotWithShape="1">
          <a:blip r:embed="rId3">
            <a:alphaModFix/>
          </a:blip>
          <a:srcRect b="792" l="1276" r="1982" t="0"/>
          <a:stretch/>
        </p:blipFill>
        <p:spPr>
          <a:xfrm>
            <a:off x="3038900" y="1664850"/>
            <a:ext cx="3355524" cy="307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3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Vistas</a:t>
            </a:r>
            <a:endParaRPr b="1" i="0" sz="4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7" name="Google Shape;5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650" y="1561500"/>
            <a:ext cx="2810225" cy="3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4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Procedimientos</a:t>
            </a:r>
            <a:endParaRPr b="1" i="0" sz="4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3" name="Google Shape;5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913" y="1591000"/>
            <a:ext cx="6636164" cy="30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5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5"/>
          <p:cNvSpPr txBox="1"/>
          <p:nvPr/>
        </p:nvSpPr>
        <p:spPr>
          <a:xfrm>
            <a:off x="0" y="6019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4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On-Premise VS Cloud</a:t>
            </a:r>
            <a:endParaRPr b="1" i="0" sz="34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61" name="Google Shape;5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25" y="1591000"/>
            <a:ext cx="7963597" cy="30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6"/>
          <p:cNvSpPr txBox="1"/>
          <p:nvPr/>
        </p:nvSpPr>
        <p:spPr>
          <a:xfrm>
            <a:off x="0" y="4986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Relacionales vs No relacionales</a:t>
            </a:r>
            <a:endParaRPr b="1" i="0" sz="3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69" name="Google Shape;5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588" y="1620500"/>
            <a:ext cx="6784824" cy="3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7"/>
          <p:cNvSpPr txBox="1"/>
          <p:nvPr/>
        </p:nvSpPr>
        <p:spPr>
          <a:xfrm>
            <a:off x="0" y="4986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Analíticas vs Operacionales</a:t>
            </a:r>
            <a:endParaRPr b="1" i="0" sz="3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77" name="Google Shape;5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975" y="1443475"/>
            <a:ext cx="7772765" cy="33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8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4800" u="none" cap="none" strike="noStrike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b="0"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7" name="Google Shape;377;p3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p3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capacidad de…</a:t>
            </a:r>
            <a:endParaRPr b="0" i="1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379" name="Google Shape;379;p3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"/>
          <p:cNvSpPr txBox="1"/>
          <p:nvPr/>
        </p:nvSpPr>
        <p:spPr>
          <a:xfrm>
            <a:off x="1463900" y="2529375"/>
            <a:ext cx="6890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Reconocer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el concepto de Sistemas de Gestión de Bases de Datos y de Modelo de Entidad Relación.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Conocer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el Lenguaje Estructurado de Consulta (SQL).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Comprender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la diferencia entre bases de datos transaccionales y analíticas.</a:t>
            </a:r>
            <a:endParaRPr b="0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4" name="Google Shape;594;p30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595" name="Google Shape;595;p30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b="0" i="0" sz="18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596" name="Google Shape;59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30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598" name="Google Shape;59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0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b="0" i="0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600" name="Google Shape;600;p30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601" name="Google Shape;60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30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b="0"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1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5400" u="none" cap="none" strike="noStrike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b="0" i="0" sz="54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608" name="Google Shape;608;p31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9" name="Google Shape;6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2"/>
          <p:cNvPicPr preferRelativeResize="0"/>
          <p:nvPr/>
        </p:nvPicPr>
        <p:blipFill rotWithShape="1">
          <a:blip r:embed="rId4">
            <a:alphaModFix/>
          </a:blip>
          <a:srcRect b="24383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3921"/>
              </a:srgbClr>
            </a:outerShdw>
          </a:effectLst>
        </p:spPr>
      </p:pic>
      <p:sp>
        <p:nvSpPr>
          <p:cNvPr id="615" name="Google Shape;615;p32"/>
          <p:cNvSpPr txBox="1"/>
          <p:nvPr/>
        </p:nvSpPr>
        <p:spPr>
          <a:xfrm>
            <a:off x="4152625" y="1811975"/>
            <a:ext cx="43932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i="0" sz="2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16" name="Google Shape;616;p32"/>
          <p:cNvSpPr txBox="1"/>
          <p:nvPr/>
        </p:nvSpPr>
        <p:spPr>
          <a:xfrm>
            <a:off x="4152613" y="2140800"/>
            <a:ext cx="47718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Introducción a DML</a:t>
            </a:r>
            <a:endParaRPr b="0" i="0" sz="3100" u="none" cap="none" strike="noStrike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22" name="Google Shape;622;p33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623" name="Google Shape;623;p33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4" name="Google Shape;62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3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b="0" i="0" lang="en" sz="2200" u="none" cap="none" strike="noStrike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b="0" i="0" lang="en" sz="2200" u="none" cap="none" strike="noStrik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b="0" i="0" sz="2200" u="none" cap="none" strike="noStrike">
              <a:solidFill>
                <a:srgbClr val="0000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626" name="Google Shape;626;p33"/>
          <p:cNvGrpSpPr/>
          <p:nvPr/>
        </p:nvGrpSpPr>
        <p:grpSpPr>
          <a:xfrm>
            <a:off x="4839626" y="2898075"/>
            <a:ext cx="4119207" cy="461700"/>
            <a:chOff x="4839626" y="2267800"/>
            <a:chExt cx="4119207" cy="461700"/>
          </a:xfrm>
        </p:grpSpPr>
        <p:pic>
          <p:nvPicPr>
            <p:cNvPr id="627" name="Google Shape;627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33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b="0" i="0" sz="1800" u="none" cap="none" strike="noStrike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29" name="Google Shape;629;p33"/>
          <p:cNvGrpSpPr/>
          <p:nvPr/>
        </p:nvGrpSpPr>
        <p:grpSpPr>
          <a:xfrm>
            <a:off x="4839626" y="3566763"/>
            <a:ext cx="4119207" cy="461700"/>
            <a:chOff x="4839626" y="2791625"/>
            <a:chExt cx="4119207" cy="461700"/>
          </a:xfrm>
        </p:grpSpPr>
        <p:pic>
          <p:nvPicPr>
            <p:cNvPr id="630" name="Google Shape;630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33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b="0" i="0" sz="1800" u="none" cap="none" strike="noStrike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32" name="Google Shape;632;p33"/>
          <p:cNvGrpSpPr/>
          <p:nvPr/>
        </p:nvGrpSpPr>
        <p:grpSpPr>
          <a:xfrm>
            <a:off x="4839626" y="4235475"/>
            <a:ext cx="4119207" cy="461700"/>
            <a:chOff x="4839626" y="3368825"/>
            <a:chExt cx="4119207" cy="461700"/>
          </a:xfrm>
        </p:grpSpPr>
        <p:pic>
          <p:nvPicPr>
            <p:cNvPr id="633" name="Google Shape;63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33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b="0" i="0" sz="1800" u="none" cap="none" strike="noStrike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635" name="Google Shape;635;p33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b="0" i="0" sz="1800" u="none" cap="none" strike="noStrike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36" name="Google Shape;636;p33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3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4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34"/>
          <p:cNvPicPr preferRelativeResize="0"/>
          <p:nvPr/>
        </p:nvPicPr>
        <p:blipFill rotWithShape="1">
          <a:blip r:embed="rId3">
            <a:alphaModFix/>
          </a:blip>
          <a:srcRect b="0" l="6433" r="10550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4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86" name="Google Shape;386;p4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4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90" name="Google Shape;390;p4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4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b="0" i="0" lang="en" sz="2400" u="none" cap="none" strike="noStrike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93" name="Google Shape;393;p4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pregunta! :D</a:t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75" y="-61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"/>
          <p:cNvSpPr txBox="1"/>
          <p:nvPr/>
        </p:nvSpPr>
        <p:spPr>
          <a:xfrm>
            <a:off x="-985025" y="213295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0" name="Google Shape;400;p5"/>
          <p:cNvSpPr txBox="1"/>
          <p:nvPr/>
        </p:nvSpPr>
        <p:spPr>
          <a:xfrm>
            <a:off x="206100" y="1281100"/>
            <a:ext cx="8937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6000" u="none" cap="none" strike="noStrike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Modelos relacionales</a:t>
            </a:r>
            <a:endParaRPr b="1" i="0" sz="60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1" name="Google Shape;4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94948">
            <a:off x="9493450" y="408024"/>
            <a:ext cx="899702" cy="12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"/>
          <p:cNvPicPr preferRelativeResize="0"/>
          <p:nvPr/>
        </p:nvPicPr>
        <p:blipFill rotWithShape="1">
          <a:blip r:embed="rId3">
            <a:alphaModFix/>
          </a:blip>
          <a:srcRect b="16816" l="8803" r="9835" t="12670"/>
          <a:stretch/>
        </p:blipFill>
        <p:spPr>
          <a:xfrm>
            <a:off x="4858850" y="1168075"/>
            <a:ext cx="3936776" cy="3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"/>
          <p:cNvPicPr preferRelativeResize="0"/>
          <p:nvPr/>
        </p:nvPicPr>
        <p:blipFill rotWithShape="1">
          <a:blip r:embed="rId4">
            <a:alphaModFix/>
          </a:blip>
          <a:srcRect b="30857" l="2940" r="2523" t="29587"/>
          <a:stretch/>
        </p:blipFill>
        <p:spPr>
          <a:xfrm>
            <a:off x="354275" y="2528300"/>
            <a:ext cx="4903338" cy="20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"/>
          <p:cNvSpPr txBox="1"/>
          <p:nvPr/>
        </p:nvSpPr>
        <p:spPr>
          <a:xfrm>
            <a:off x="354275" y="974700"/>
            <a:ext cx="47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El</a:t>
            </a:r>
            <a:r>
              <a:rPr b="1" i="0" lang="en" sz="1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modelo de datos</a:t>
            </a:r>
            <a:r>
              <a:rPr b="1" i="0" lang="en" sz="1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0" i="0" lang="en" sz="1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es el equivalente al plano de un edificio y representa de forma conceptual aquello que quiere diseñar.</a:t>
            </a:r>
            <a:endParaRPr b="0" i="0" sz="1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"/>
          <p:cNvSpPr txBox="1"/>
          <p:nvPr/>
        </p:nvSpPr>
        <p:spPr>
          <a:xfrm>
            <a:off x="646400" y="2091888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El </a:t>
            </a:r>
            <a:r>
              <a:rPr b="0" i="0" lang="en" sz="2600" u="none" cap="none" strike="noStrike">
                <a:solidFill>
                  <a:srgbClr val="000000"/>
                </a:solidFill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modelado de datos</a:t>
            </a:r>
            <a:r>
              <a:rPr b="0" i="0" lang="en" sz="2600" u="none" cap="none" strike="noStrike">
                <a:solidFill>
                  <a:srgbClr val="000000"/>
                </a:solidFill>
                <a:latin typeface="Anybody"/>
                <a:ea typeface="Anybody"/>
                <a:cs typeface="Anybody"/>
                <a:sym typeface="Anybody"/>
              </a:rPr>
              <a:t> es el proceso mediante el cual se definen los requisitos de negocios y se diseñan las mejores estructuras de datos para soportarlo.</a:t>
            </a:r>
            <a:endParaRPr b="0"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4" name="Google Shape;414;p7"/>
          <p:cNvPicPr preferRelativeResize="0"/>
          <p:nvPr/>
        </p:nvPicPr>
        <p:blipFill rotWithShape="1">
          <a:blip r:embed="rId3">
            <a:alphaModFix/>
          </a:blip>
          <a:srcRect b="0" l="4200" r="-4200" t="0"/>
          <a:stretch/>
        </p:blipFill>
        <p:spPr>
          <a:xfrm>
            <a:off x="962525" y="2136975"/>
            <a:ext cx="3501525" cy="5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"/>
          <p:cNvSpPr txBox="1"/>
          <p:nvPr/>
        </p:nvSpPr>
        <p:spPr>
          <a:xfrm>
            <a:off x="0" y="6865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 pocas palabras…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850"/>
            <a:ext cx="9144000" cy="53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